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7" r:id="rId2"/>
    <p:sldId id="258" r:id="rId3"/>
    <p:sldId id="262" r:id="rId4"/>
    <p:sldId id="265" r:id="rId5"/>
    <p:sldId id="261" r:id="rId6"/>
  </p:sldIdLst>
  <p:sldSz cx="12192000" cy="6858000"/>
  <p:notesSz cx="6881813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81354" autoAdjust="0"/>
  </p:normalViewPr>
  <p:slideViewPr>
    <p:cSldViewPr snapToGrid="0">
      <p:cViewPr>
        <p:scale>
          <a:sx n="70" d="100"/>
          <a:sy n="70" d="100"/>
        </p:scale>
        <p:origin x="-660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8102" y="0"/>
            <a:ext cx="2982119" cy="466434"/>
          </a:xfrm>
          <a:prstGeom prst="rect">
            <a:avLst/>
          </a:prstGeom>
        </p:spPr>
        <p:txBody>
          <a:bodyPr vert="horz" lIns="92446" tIns="46223" rIns="92446" bIns="46223" rtlCol="0"/>
          <a:lstStyle>
            <a:lvl1pPr algn="r">
              <a:defRPr sz="1200"/>
            </a:lvl1pPr>
          </a:lstStyle>
          <a:p>
            <a:fld id="{C4F80B01-CAA0-4816-83F9-1107C991C1AA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8102" y="8829967"/>
            <a:ext cx="2982119" cy="466433"/>
          </a:xfrm>
          <a:prstGeom prst="rect">
            <a:avLst/>
          </a:prstGeom>
        </p:spPr>
        <p:txBody>
          <a:bodyPr vert="horz" lIns="92446" tIns="46223" rIns="92446" bIns="46223" rtlCol="0" anchor="b"/>
          <a:lstStyle>
            <a:lvl1pPr algn="r">
              <a:defRPr sz="1200"/>
            </a:lvl1pPr>
          </a:lstStyle>
          <a:p>
            <a:fld id="{A06081E6-EFF8-45CC-BD42-BC9AD95DEB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47299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7313" y="0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A3E84E-9A47-41F9-87D7-3512702BF9A9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540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8975" y="4473575"/>
            <a:ext cx="5505450" cy="36607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675"/>
            <a:ext cx="2982913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7313" y="8829675"/>
            <a:ext cx="2982912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D4E244-4E2A-41FC-813F-41A664CAEB3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837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ANOVA:</a:t>
            </a:r>
            <a:r>
              <a:rPr lang="en-US" baseline="0" dirty="0" smtClean="0"/>
              <a:t> cued part * congruency * alignment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&lt;1, </a:t>
            </a:r>
            <a:r>
              <a:rPr lang="en-US" i="1" dirty="0" smtClean="0"/>
              <a:t>p</a:t>
            </a:r>
            <a:r>
              <a:rPr lang="en-US" dirty="0" smtClean="0"/>
              <a:t> = .86</a:t>
            </a:r>
          </a:p>
          <a:p>
            <a:r>
              <a:rPr lang="en-US" dirty="0" smtClean="0"/>
              <a:t>Interaction</a:t>
            </a:r>
            <a:r>
              <a:rPr lang="en-US" baseline="0" dirty="0" smtClean="0"/>
              <a:t> between Cued part and congruency: </a:t>
            </a:r>
            <a:r>
              <a:rPr lang="en-US" i="1" dirty="0" smtClean="0"/>
              <a:t>F</a:t>
            </a:r>
            <a:r>
              <a:rPr lang="en-US" dirty="0" smtClean="0"/>
              <a:t>(1,19) &lt;1, </a:t>
            </a:r>
            <a:r>
              <a:rPr lang="en-US" i="1" dirty="0" smtClean="0"/>
              <a:t>p</a:t>
            </a:r>
            <a:r>
              <a:rPr lang="en-US" dirty="0" smtClean="0"/>
              <a:t> = .73</a:t>
            </a:r>
          </a:p>
          <a:p>
            <a:endParaRPr lang="en-US" dirty="0" smtClean="0"/>
          </a:p>
          <a:p>
            <a:r>
              <a:rPr lang="en-US" dirty="0" smtClean="0"/>
              <a:t>Top</a:t>
            </a:r>
            <a:r>
              <a:rPr lang="en-US" baseline="0" dirty="0" smtClean="0"/>
              <a:t> ANOA: congruency * alignment</a:t>
            </a:r>
          </a:p>
          <a:p>
            <a:r>
              <a:rPr lang="en-US" baseline="0" dirty="0" smtClean="0"/>
              <a:t>Main effect of congruency: </a:t>
            </a:r>
            <a:r>
              <a:rPr lang="en-US" i="1" dirty="0" smtClean="0"/>
              <a:t>F</a:t>
            </a:r>
            <a:r>
              <a:rPr lang="en-US" dirty="0" smtClean="0"/>
              <a:t>(1,19) = 32.69, </a:t>
            </a:r>
            <a:r>
              <a:rPr lang="en-US" i="1" dirty="0" smtClean="0"/>
              <a:t>p</a:t>
            </a:r>
            <a:r>
              <a:rPr lang="en-US" dirty="0" smtClean="0"/>
              <a:t> &lt; .0001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= 4.86, </a:t>
            </a:r>
            <a:r>
              <a:rPr lang="en-US" i="1" dirty="0" smtClean="0"/>
              <a:t>p</a:t>
            </a:r>
            <a:r>
              <a:rPr lang="en-US" dirty="0" smtClean="0"/>
              <a:t> = .04</a:t>
            </a:r>
          </a:p>
          <a:p>
            <a:r>
              <a:rPr lang="en-US" baseline="0" dirty="0" smtClean="0"/>
              <a:t>Interaction between congruency and alignment: </a:t>
            </a:r>
            <a:r>
              <a:rPr lang="en-US" i="1" dirty="0" smtClean="0"/>
              <a:t>F</a:t>
            </a:r>
            <a:r>
              <a:rPr lang="en-US" dirty="0" smtClean="0"/>
              <a:t>(1,19) = 23.13, </a:t>
            </a:r>
            <a:r>
              <a:rPr lang="en-US" i="1" dirty="0" smtClean="0"/>
              <a:t>p</a:t>
            </a:r>
            <a:r>
              <a:rPr lang="en-US" dirty="0" smtClean="0"/>
              <a:t> = .0001</a:t>
            </a:r>
          </a:p>
          <a:p>
            <a:endParaRPr lang="en-US" baseline="0" dirty="0" smtClean="0"/>
          </a:p>
          <a:p>
            <a:r>
              <a:rPr lang="en-US" baseline="0" dirty="0" smtClean="0"/>
              <a:t>Bottom ANOA: congruency * alignment</a:t>
            </a:r>
          </a:p>
          <a:p>
            <a:r>
              <a:rPr lang="en-US" baseline="0" dirty="0" smtClean="0"/>
              <a:t>Main effect of congruency: </a:t>
            </a:r>
            <a:r>
              <a:rPr lang="en-US" i="1" dirty="0" smtClean="0"/>
              <a:t>F</a:t>
            </a:r>
            <a:r>
              <a:rPr lang="en-US" dirty="0" smtClean="0"/>
              <a:t>(1,19) = 16.40, </a:t>
            </a:r>
            <a:r>
              <a:rPr lang="en-US" i="1" dirty="0" smtClean="0"/>
              <a:t>p</a:t>
            </a:r>
            <a:r>
              <a:rPr lang="en-US" dirty="0" smtClean="0"/>
              <a:t> = .0007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= 6.74, </a:t>
            </a:r>
            <a:r>
              <a:rPr lang="en-US" i="1" dirty="0" smtClean="0"/>
              <a:t>p</a:t>
            </a:r>
            <a:r>
              <a:rPr lang="en-US" dirty="0" smtClean="0"/>
              <a:t> = .018</a:t>
            </a:r>
          </a:p>
          <a:p>
            <a:r>
              <a:rPr lang="en-US" baseline="0" dirty="0" smtClean="0"/>
              <a:t>Interaction between congruency and alignment: </a:t>
            </a:r>
            <a:r>
              <a:rPr lang="en-US" i="1" dirty="0" smtClean="0"/>
              <a:t>F</a:t>
            </a:r>
            <a:r>
              <a:rPr lang="en-US" dirty="0" smtClean="0"/>
              <a:t>(1,19) = 2.32, </a:t>
            </a:r>
            <a:r>
              <a:rPr lang="en-US" i="1" dirty="0" smtClean="0"/>
              <a:t>p</a:t>
            </a:r>
            <a:r>
              <a:rPr lang="en-US" dirty="0" smtClean="0"/>
              <a:t> = .144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4E244-4E2A-41FC-813F-41A664CAEB3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0519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ANOVA:</a:t>
            </a:r>
            <a:r>
              <a:rPr lang="en-US" baseline="0" dirty="0" smtClean="0"/>
              <a:t> cued part * congruency * alignment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</a:t>
            </a:r>
            <a:r>
              <a:rPr lang="en-US" altLang="zh-CN" dirty="0" smtClean="0"/>
              <a:t>= 1.52</a:t>
            </a:r>
            <a:r>
              <a:rPr lang="en-US" dirty="0" smtClean="0"/>
              <a:t>, </a:t>
            </a:r>
            <a:r>
              <a:rPr lang="en-US" i="1" dirty="0" smtClean="0"/>
              <a:t>p</a:t>
            </a:r>
            <a:r>
              <a:rPr lang="en-US" dirty="0" smtClean="0"/>
              <a:t> = .23</a:t>
            </a:r>
          </a:p>
          <a:p>
            <a:r>
              <a:rPr lang="en-US" dirty="0" smtClean="0"/>
              <a:t>Interaction</a:t>
            </a:r>
            <a:r>
              <a:rPr lang="en-US" baseline="0" dirty="0" smtClean="0"/>
              <a:t> between Cued part and congruency: </a:t>
            </a:r>
            <a:r>
              <a:rPr lang="en-US" i="1" dirty="0" smtClean="0"/>
              <a:t>F</a:t>
            </a:r>
            <a:r>
              <a:rPr lang="en-US" dirty="0" smtClean="0"/>
              <a:t>(1,19) &lt;1, </a:t>
            </a:r>
            <a:r>
              <a:rPr lang="en-US" i="1" dirty="0" smtClean="0"/>
              <a:t>p</a:t>
            </a:r>
            <a:r>
              <a:rPr lang="en-US" dirty="0" smtClean="0"/>
              <a:t> = .98</a:t>
            </a:r>
          </a:p>
          <a:p>
            <a:endParaRPr lang="en-US" dirty="0" smtClean="0"/>
          </a:p>
          <a:p>
            <a:r>
              <a:rPr lang="en-US" dirty="0" smtClean="0"/>
              <a:t>Top</a:t>
            </a:r>
            <a:r>
              <a:rPr lang="en-US" baseline="0" dirty="0" smtClean="0"/>
              <a:t> ANOA: congruency * alignment</a:t>
            </a:r>
          </a:p>
          <a:p>
            <a:r>
              <a:rPr lang="en-US" baseline="0" dirty="0" smtClean="0"/>
              <a:t>Main effect of congruency: </a:t>
            </a:r>
            <a:r>
              <a:rPr lang="en-US" i="1" dirty="0" smtClean="0"/>
              <a:t>F</a:t>
            </a:r>
            <a:r>
              <a:rPr lang="en-US" dirty="0" smtClean="0"/>
              <a:t>(1,19) = 33.93, </a:t>
            </a:r>
            <a:r>
              <a:rPr lang="en-US" i="1" dirty="0" smtClean="0"/>
              <a:t>p</a:t>
            </a:r>
            <a:r>
              <a:rPr lang="en-US" dirty="0" smtClean="0"/>
              <a:t> &lt; .0001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= 1.25, </a:t>
            </a:r>
            <a:r>
              <a:rPr lang="en-US" i="1" dirty="0" smtClean="0"/>
              <a:t>p</a:t>
            </a:r>
            <a:r>
              <a:rPr lang="en-US" dirty="0" smtClean="0"/>
              <a:t> = .28</a:t>
            </a:r>
          </a:p>
          <a:p>
            <a:r>
              <a:rPr lang="en-US" baseline="0" dirty="0" smtClean="0"/>
              <a:t>Interaction between congruency and alignment: </a:t>
            </a:r>
            <a:r>
              <a:rPr lang="en-US" i="1" dirty="0" smtClean="0"/>
              <a:t>F</a:t>
            </a:r>
            <a:r>
              <a:rPr lang="en-US" dirty="0" smtClean="0"/>
              <a:t>(1,19) = 20.89, </a:t>
            </a:r>
            <a:r>
              <a:rPr lang="en-US" i="1" dirty="0" smtClean="0"/>
              <a:t>p</a:t>
            </a:r>
            <a:r>
              <a:rPr lang="en-US" dirty="0" smtClean="0"/>
              <a:t> = .0002</a:t>
            </a:r>
          </a:p>
          <a:p>
            <a:endParaRPr lang="en-US" baseline="0" dirty="0" smtClean="0"/>
          </a:p>
          <a:p>
            <a:r>
              <a:rPr lang="en-US" baseline="0" dirty="0" smtClean="0"/>
              <a:t>Bottom ANOA: congruency * alignment</a:t>
            </a:r>
          </a:p>
          <a:p>
            <a:r>
              <a:rPr lang="en-US" baseline="0" dirty="0" smtClean="0"/>
              <a:t>Main effect of congruency: </a:t>
            </a:r>
            <a:r>
              <a:rPr lang="en-US" i="1" dirty="0" smtClean="0"/>
              <a:t>F</a:t>
            </a:r>
            <a:r>
              <a:rPr lang="en-US" dirty="0" smtClean="0"/>
              <a:t>(1,19) = 16.45, </a:t>
            </a:r>
            <a:r>
              <a:rPr lang="en-US" i="1" dirty="0" smtClean="0"/>
              <a:t>p</a:t>
            </a:r>
            <a:r>
              <a:rPr lang="en-US" dirty="0" smtClean="0"/>
              <a:t> = .0007</a:t>
            </a:r>
          </a:p>
          <a:p>
            <a:r>
              <a:rPr lang="en-US" baseline="0" dirty="0" smtClean="0"/>
              <a:t>Main effect of alignment: </a:t>
            </a:r>
            <a:r>
              <a:rPr lang="en-US" i="1" dirty="0" smtClean="0"/>
              <a:t>F</a:t>
            </a:r>
            <a:r>
              <a:rPr lang="en-US" dirty="0" smtClean="0"/>
              <a:t>(1,19) = 8.40, </a:t>
            </a:r>
            <a:r>
              <a:rPr lang="en-US" i="1" dirty="0" smtClean="0"/>
              <a:t>p</a:t>
            </a:r>
            <a:r>
              <a:rPr lang="en-US" dirty="0" smtClean="0"/>
              <a:t> = .0092</a:t>
            </a:r>
          </a:p>
          <a:p>
            <a:r>
              <a:rPr lang="en-US" baseline="0" dirty="0" smtClean="0"/>
              <a:t>Interaction between congruency and alignment: </a:t>
            </a:r>
            <a:r>
              <a:rPr lang="en-US" i="1" dirty="0" smtClean="0"/>
              <a:t>F</a:t>
            </a:r>
            <a:r>
              <a:rPr lang="en-US" dirty="0" smtClean="0"/>
              <a:t>(1,19) = 2.44, </a:t>
            </a:r>
            <a:r>
              <a:rPr lang="en-US" i="1" dirty="0" smtClean="0"/>
              <a:t>p</a:t>
            </a:r>
            <a:r>
              <a:rPr lang="en-US" dirty="0" smtClean="0"/>
              <a:t> = .135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4E244-4E2A-41FC-813F-41A664CAEB3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5592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4E244-4E2A-41FC-813F-41A664CAEB3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975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D4E244-4E2A-41FC-813F-41A664CAEB3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6975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089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02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8804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058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837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9559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07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093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27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45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3834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90A24-2CDB-4767-9CEE-733625D2267E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45C7D-18B3-40F5-B3D9-7D5311DE99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608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91476" y="4870960"/>
            <a:ext cx="117005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Main effect of Cued part, </a:t>
            </a:r>
            <a:r>
              <a:rPr lang="en-US" i="1" dirty="0" smtClean="0"/>
              <a:t>F</a:t>
            </a:r>
            <a:r>
              <a:rPr lang="en-US" dirty="0" smtClean="0"/>
              <a:t>(1,19) = 7.86, </a:t>
            </a:r>
            <a:r>
              <a:rPr lang="en-US" i="1" dirty="0" smtClean="0"/>
              <a:t>p</a:t>
            </a:r>
            <a:r>
              <a:rPr lang="en-US" dirty="0" smtClean="0"/>
              <a:t> = .011; Main effect of Congruency, </a:t>
            </a:r>
            <a:r>
              <a:rPr lang="en-US" i="1" dirty="0" smtClean="0"/>
              <a:t>F</a:t>
            </a:r>
            <a:r>
              <a:rPr lang="en-US" dirty="0" smtClean="0"/>
              <a:t>(1,19) </a:t>
            </a:r>
            <a:r>
              <a:rPr lang="en-US" dirty="0"/>
              <a:t>= </a:t>
            </a:r>
            <a:r>
              <a:rPr lang="en-US" dirty="0" smtClean="0"/>
              <a:t>44.98, </a:t>
            </a:r>
            <a:r>
              <a:rPr lang="en-US" i="1" dirty="0"/>
              <a:t>p</a:t>
            </a:r>
            <a:r>
              <a:rPr lang="en-US" dirty="0"/>
              <a:t> </a:t>
            </a:r>
            <a:r>
              <a:rPr lang="en-US" dirty="0" smtClean="0"/>
              <a:t>&lt; </a:t>
            </a:r>
            <a:r>
              <a:rPr lang="en-US" dirty="0"/>
              <a:t>.</a:t>
            </a:r>
            <a:r>
              <a:rPr lang="en-US" dirty="0" smtClean="0"/>
              <a:t>0001;</a:t>
            </a:r>
          </a:p>
          <a:p>
            <a:r>
              <a:rPr lang="en-US" dirty="0" smtClean="0"/>
              <a:t> Interaction </a:t>
            </a:r>
            <a:r>
              <a:rPr lang="en-US" dirty="0"/>
              <a:t>between Congruency and Alignment, </a:t>
            </a:r>
            <a:r>
              <a:rPr lang="en-US" i="1" dirty="0" smtClean="0"/>
              <a:t>F</a:t>
            </a:r>
            <a:r>
              <a:rPr lang="en-US" dirty="0" smtClean="0"/>
              <a:t>(1,19) </a:t>
            </a:r>
            <a:r>
              <a:rPr lang="en-US" dirty="0"/>
              <a:t>= </a:t>
            </a:r>
            <a:r>
              <a:rPr lang="en-US" dirty="0" smtClean="0"/>
              <a:t>20.31,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0002;</a:t>
            </a:r>
            <a:endParaRPr lang="en-US" dirty="0"/>
          </a:p>
          <a:p>
            <a:r>
              <a:rPr lang="en-US" dirty="0" smtClean="0"/>
              <a:t> Interaction </a:t>
            </a:r>
            <a:r>
              <a:rPr lang="en-US" dirty="0"/>
              <a:t>between </a:t>
            </a:r>
            <a:r>
              <a:rPr lang="en-US" dirty="0" smtClean="0"/>
              <a:t>Cued part </a:t>
            </a:r>
            <a:r>
              <a:rPr lang="en-US" dirty="0"/>
              <a:t>and Alignment, </a:t>
            </a:r>
            <a:r>
              <a:rPr lang="en-US" i="1" dirty="0" smtClean="0"/>
              <a:t>F</a:t>
            </a:r>
            <a:r>
              <a:rPr lang="en-US" dirty="0" smtClean="0"/>
              <a:t>(1,19) </a:t>
            </a:r>
            <a:r>
              <a:rPr lang="en-US" dirty="0"/>
              <a:t>= </a:t>
            </a:r>
            <a:r>
              <a:rPr lang="en-US" dirty="0" smtClean="0"/>
              <a:t>16.37,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0007;</a:t>
            </a:r>
          </a:p>
          <a:p>
            <a:r>
              <a:rPr lang="en-US" b="1" dirty="0" smtClean="0"/>
              <a:t> Interaction between Cued part, Congruency, and Alignment, </a:t>
            </a:r>
            <a:r>
              <a:rPr lang="en-US" b="1" i="1" dirty="0"/>
              <a:t>F</a:t>
            </a:r>
            <a:r>
              <a:rPr lang="en-US" b="1" dirty="0"/>
              <a:t>(1,19) = </a:t>
            </a:r>
            <a:r>
              <a:rPr lang="en-US" b="1" dirty="0" smtClean="0"/>
              <a:t>8.24, </a:t>
            </a:r>
            <a:r>
              <a:rPr lang="en-US" b="1" i="1" dirty="0"/>
              <a:t>p</a:t>
            </a:r>
            <a:r>
              <a:rPr lang="en-US" b="1" dirty="0"/>
              <a:t> = .</a:t>
            </a:r>
            <a:r>
              <a:rPr lang="en-US" b="1" dirty="0" smtClean="0"/>
              <a:t>0098.</a:t>
            </a:r>
          </a:p>
          <a:p>
            <a:endParaRPr lang="en-US" dirty="0"/>
          </a:p>
          <a:p>
            <a:r>
              <a:rPr lang="en-US" b="1" dirty="0" smtClean="0"/>
              <a:t>Top: significant interaction between C and A, </a:t>
            </a:r>
            <a:r>
              <a:rPr lang="en-US" b="1" i="1" dirty="0" smtClean="0"/>
              <a:t>p</a:t>
            </a:r>
            <a:r>
              <a:rPr lang="en-US" b="1" dirty="0" smtClean="0"/>
              <a:t> = .0001; Bottom: interaction between C and A was not significant, </a:t>
            </a:r>
            <a:r>
              <a:rPr lang="en-US" b="1" i="1" dirty="0" smtClean="0"/>
              <a:t>p</a:t>
            </a:r>
            <a:r>
              <a:rPr lang="en-US" b="1" dirty="0" smtClean="0"/>
              <a:t> = .144.</a:t>
            </a:r>
            <a:endParaRPr lang="en-US" b="1" dirty="0"/>
          </a:p>
          <a:p>
            <a:r>
              <a:rPr lang="en-US" dirty="0" smtClean="0"/>
              <a:t> </a:t>
            </a:r>
            <a:endParaRPr lang="en-US" dirty="0"/>
          </a:p>
          <a:p>
            <a:endParaRPr lang="en-US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534" y="289408"/>
            <a:ext cx="5596128" cy="4663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291" y="289408"/>
            <a:ext cx="5596128" cy="4663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181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238" y="289408"/>
            <a:ext cx="5596128" cy="46634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3366" y="289408"/>
            <a:ext cx="5596128" cy="46634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1478" y="4810177"/>
            <a:ext cx="10890756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 d prime was above chance level (zero) in all conditions, except the incongruent misaligned bottom condition,    </a:t>
            </a:r>
          </a:p>
          <a:p>
            <a:r>
              <a:rPr lang="en-US" i="1" dirty="0"/>
              <a:t> </a:t>
            </a:r>
            <a:r>
              <a:rPr lang="en-US" i="1" dirty="0" smtClean="0"/>
              <a:t>t</a:t>
            </a:r>
            <a:r>
              <a:rPr lang="en-US" dirty="0" smtClean="0"/>
              <a:t>(19)= 1.56, </a:t>
            </a:r>
            <a:r>
              <a:rPr lang="en-US" i="1" dirty="0" smtClean="0"/>
              <a:t>p</a:t>
            </a:r>
            <a:r>
              <a:rPr lang="en-US" dirty="0" smtClean="0"/>
              <a:t> = .135.</a:t>
            </a:r>
          </a:p>
          <a:p>
            <a:endParaRPr lang="en-US" dirty="0" smtClean="0"/>
          </a:p>
          <a:p>
            <a:r>
              <a:rPr lang="en-US" dirty="0"/>
              <a:t> Main effect of Cued part, </a:t>
            </a:r>
            <a:r>
              <a:rPr lang="en-US" i="1" dirty="0"/>
              <a:t>F</a:t>
            </a:r>
            <a:r>
              <a:rPr lang="en-US" dirty="0"/>
              <a:t>(1,19) = </a:t>
            </a:r>
            <a:r>
              <a:rPr lang="en-US" dirty="0" smtClean="0"/>
              <a:t>9.75,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0056; </a:t>
            </a:r>
            <a:r>
              <a:rPr lang="en-US" dirty="0"/>
              <a:t>Main effect of Congruency, </a:t>
            </a:r>
            <a:r>
              <a:rPr lang="en-US" i="1" dirty="0"/>
              <a:t>F</a:t>
            </a:r>
            <a:r>
              <a:rPr lang="en-US" dirty="0"/>
              <a:t>(1,19) = </a:t>
            </a:r>
            <a:r>
              <a:rPr lang="en-US" dirty="0" smtClean="0"/>
              <a:t>41,62, </a:t>
            </a:r>
            <a:r>
              <a:rPr lang="en-US" i="1" dirty="0"/>
              <a:t>p</a:t>
            </a:r>
            <a:r>
              <a:rPr lang="en-US" dirty="0"/>
              <a:t> &lt; .0001;</a:t>
            </a:r>
          </a:p>
          <a:p>
            <a:r>
              <a:rPr lang="en-US" dirty="0"/>
              <a:t> Interaction between Congruency and Alignment, </a:t>
            </a:r>
            <a:r>
              <a:rPr lang="en-US" i="1" dirty="0"/>
              <a:t>F</a:t>
            </a:r>
            <a:r>
              <a:rPr lang="en-US" dirty="0"/>
              <a:t>(1,19) = 20.31, </a:t>
            </a:r>
            <a:r>
              <a:rPr lang="en-US" i="1" dirty="0"/>
              <a:t>p</a:t>
            </a:r>
            <a:r>
              <a:rPr lang="en-US" dirty="0"/>
              <a:t> = .0002;</a:t>
            </a:r>
          </a:p>
          <a:p>
            <a:r>
              <a:rPr lang="en-US" dirty="0"/>
              <a:t> Interaction between Cued part and Alignment, </a:t>
            </a:r>
            <a:r>
              <a:rPr lang="en-US" i="1" dirty="0"/>
              <a:t>F</a:t>
            </a:r>
            <a:r>
              <a:rPr lang="en-US" dirty="0"/>
              <a:t>(1,19) = </a:t>
            </a:r>
            <a:r>
              <a:rPr lang="en-US" dirty="0" smtClean="0"/>
              <a:t>13.01,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0019;</a:t>
            </a:r>
            <a:endParaRPr lang="en-US" dirty="0"/>
          </a:p>
          <a:p>
            <a:r>
              <a:rPr lang="en-US" b="1" dirty="0"/>
              <a:t> Interaction between Cued part, Congruency, and Alignment, </a:t>
            </a:r>
            <a:r>
              <a:rPr lang="en-US" b="1" i="1" dirty="0"/>
              <a:t>F</a:t>
            </a:r>
            <a:r>
              <a:rPr lang="en-US" b="1" dirty="0"/>
              <a:t>(1,19) = </a:t>
            </a:r>
            <a:r>
              <a:rPr lang="en-US" b="1" dirty="0" smtClean="0"/>
              <a:t>7.72, </a:t>
            </a:r>
            <a:r>
              <a:rPr lang="en-US" b="1" i="1" dirty="0"/>
              <a:t>p</a:t>
            </a:r>
            <a:r>
              <a:rPr lang="en-US" b="1" dirty="0"/>
              <a:t> = .</a:t>
            </a:r>
            <a:r>
              <a:rPr lang="en-US" b="1" dirty="0" smtClean="0"/>
              <a:t>012.</a:t>
            </a:r>
            <a:endParaRPr lang="en-US" b="1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5931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6908"/>
            <a:ext cx="18665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</a:rPr>
              <a:t>Same congruent</a:t>
            </a:r>
            <a:endParaRPr lang="en-US" b="1" dirty="0">
              <a:solidFill>
                <a:srgbClr val="FFC000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116" y="476240"/>
            <a:ext cx="5596128" cy="46634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1062" y="476240"/>
            <a:ext cx="5596128" cy="466344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91477" y="5089328"/>
            <a:ext cx="115731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Main effect of Cued half</a:t>
            </a:r>
            <a:r>
              <a:rPr lang="en-US" dirty="0"/>
              <a:t>, </a:t>
            </a:r>
            <a:r>
              <a:rPr lang="en-US" i="1" dirty="0"/>
              <a:t>F</a:t>
            </a:r>
            <a:r>
              <a:rPr lang="en-US" dirty="0"/>
              <a:t>(1,19) = 5.10, </a:t>
            </a:r>
            <a:r>
              <a:rPr lang="en-US" i="1" dirty="0"/>
              <a:t>p</a:t>
            </a:r>
            <a:r>
              <a:rPr lang="en-US" dirty="0"/>
              <a:t> = .036; </a:t>
            </a:r>
          </a:p>
          <a:p>
            <a:r>
              <a:rPr lang="en-US" dirty="0" smtClean="0"/>
              <a:t>Main </a:t>
            </a:r>
            <a:r>
              <a:rPr lang="en-US" dirty="0"/>
              <a:t>effect of Alignment, </a:t>
            </a:r>
            <a:r>
              <a:rPr lang="en-US" i="1" dirty="0"/>
              <a:t>F</a:t>
            </a:r>
            <a:r>
              <a:rPr lang="en-US" dirty="0"/>
              <a:t>(1,19) = 8.44, </a:t>
            </a:r>
            <a:r>
              <a:rPr lang="en-US" i="1" dirty="0"/>
              <a:t>p</a:t>
            </a:r>
            <a:r>
              <a:rPr lang="en-US" dirty="0"/>
              <a:t> = .0091;</a:t>
            </a:r>
          </a:p>
          <a:p>
            <a:r>
              <a:rPr lang="en-US" b="1" dirty="0" smtClean="0"/>
              <a:t>Interaction </a:t>
            </a:r>
            <a:r>
              <a:rPr lang="en-US" b="1" dirty="0"/>
              <a:t>between Cued half and Alignment, </a:t>
            </a:r>
            <a:r>
              <a:rPr lang="en-US" b="1" i="1" dirty="0"/>
              <a:t>F</a:t>
            </a:r>
            <a:r>
              <a:rPr lang="en-US" b="1" dirty="0"/>
              <a:t>(1,19) = 4.72, </a:t>
            </a:r>
            <a:r>
              <a:rPr lang="en-US" b="1" i="1" dirty="0"/>
              <a:t>p</a:t>
            </a:r>
            <a:r>
              <a:rPr lang="en-US" b="1" dirty="0"/>
              <a:t> = .043.</a:t>
            </a:r>
          </a:p>
          <a:p>
            <a:endParaRPr lang="en-US" dirty="0"/>
          </a:p>
          <a:p>
            <a:r>
              <a:rPr lang="en-US" b="1" dirty="0" smtClean="0"/>
              <a:t>Top: </a:t>
            </a:r>
            <a:r>
              <a:rPr lang="en-US" b="1" dirty="0" err="1" smtClean="0"/>
              <a:t>acc</a:t>
            </a:r>
            <a:r>
              <a:rPr lang="en-US" b="1" dirty="0" smtClean="0"/>
              <a:t>(CSA) = </a:t>
            </a:r>
            <a:r>
              <a:rPr lang="en-US" b="1" dirty="0" err="1" smtClean="0"/>
              <a:t>acc</a:t>
            </a:r>
            <a:r>
              <a:rPr lang="en-US" b="1" dirty="0" smtClean="0"/>
              <a:t>(CSM), </a:t>
            </a:r>
            <a:r>
              <a:rPr lang="en-US" b="1" i="1" dirty="0" smtClean="0"/>
              <a:t>t</a:t>
            </a:r>
            <a:r>
              <a:rPr lang="en-US" b="1" dirty="0" smtClean="0"/>
              <a:t>(19) = .61, </a:t>
            </a:r>
            <a:r>
              <a:rPr lang="en-US" b="1" i="1" dirty="0" smtClean="0"/>
              <a:t>p</a:t>
            </a:r>
            <a:r>
              <a:rPr lang="en-US" b="1" dirty="0" smtClean="0"/>
              <a:t> = .55; Bottom: </a:t>
            </a:r>
            <a:r>
              <a:rPr lang="en-US" b="1" dirty="0" err="1"/>
              <a:t>acc</a:t>
            </a:r>
            <a:r>
              <a:rPr lang="en-US" b="1" dirty="0"/>
              <a:t>(CSA) &gt;</a:t>
            </a:r>
            <a:r>
              <a:rPr lang="en-US" b="1" dirty="0" smtClean="0"/>
              <a:t> </a:t>
            </a:r>
            <a:r>
              <a:rPr lang="en-US" b="1" dirty="0" err="1"/>
              <a:t>acc</a:t>
            </a:r>
            <a:r>
              <a:rPr lang="en-US" b="1" dirty="0"/>
              <a:t>(CSM), </a:t>
            </a:r>
            <a:r>
              <a:rPr lang="en-US" b="1" i="1" dirty="0"/>
              <a:t>t</a:t>
            </a:r>
            <a:r>
              <a:rPr lang="en-US" b="1" dirty="0"/>
              <a:t>(19) = </a:t>
            </a:r>
            <a:r>
              <a:rPr lang="en-US" b="1" dirty="0" smtClean="0"/>
              <a:t>3.25, </a:t>
            </a:r>
            <a:r>
              <a:rPr lang="en-US" b="1" i="1" dirty="0"/>
              <a:t>p</a:t>
            </a:r>
            <a:r>
              <a:rPr lang="en-US" b="1" dirty="0"/>
              <a:t> = </a:t>
            </a:r>
            <a:r>
              <a:rPr lang="en-US" b="1" dirty="0" smtClean="0"/>
              <a:t>.004.</a:t>
            </a:r>
          </a:p>
        </p:txBody>
      </p:sp>
    </p:spTree>
    <p:extLst>
      <p:ext uri="{BB962C8B-B14F-4D97-AF65-F5344CB8AC3E}">
        <p14:creationId xmlns:p14="http://schemas.microsoft.com/office/powerpoint/2010/main" val="3073535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106908"/>
            <a:ext cx="2402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>
                <a:solidFill>
                  <a:srgbClr val="FFC000"/>
                </a:solidFill>
              </a:rPr>
              <a:t>Same inc</a:t>
            </a:r>
            <a:r>
              <a:rPr lang="en-US" altLang="zh-CN" b="1" dirty="0" smtClean="0">
                <a:solidFill>
                  <a:srgbClr val="FFC000"/>
                </a:solidFill>
              </a:rPr>
              <a:t>ongruent</a:t>
            </a:r>
            <a:endParaRPr lang="en-US" b="1" dirty="0">
              <a:solidFill>
                <a:srgbClr val="FFC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1477" y="5089328"/>
            <a:ext cx="1157314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Main effect of Cued half</a:t>
            </a:r>
            <a:r>
              <a:rPr lang="en-US" dirty="0"/>
              <a:t>, </a:t>
            </a:r>
            <a:r>
              <a:rPr lang="en-US" i="1" dirty="0"/>
              <a:t>F</a:t>
            </a:r>
            <a:r>
              <a:rPr lang="en-US" dirty="0"/>
              <a:t>(1,19) </a:t>
            </a:r>
            <a:r>
              <a:rPr lang="en-US" dirty="0" smtClean="0"/>
              <a:t>&lt;1, </a:t>
            </a:r>
            <a:r>
              <a:rPr lang="en-US" i="1" dirty="0"/>
              <a:t>p</a:t>
            </a:r>
            <a:r>
              <a:rPr lang="en-US" dirty="0"/>
              <a:t> = </a:t>
            </a:r>
            <a:r>
              <a:rPr lang="en-US" dirty="0" smtClean="0"/>
              <a:t>.</a:t>
            </a:r>
            <a:r>
              <a:rPr lang="en-US" dirty="0" smtClean="0"/>
              <a:t>34</a:t>
            </a:r>
            <a:r>
              <a:rPr lang="en-US" dirty="0" smtClean="0"/>
              <a:t>; </a:t>
            </a:r>
            <a:endParaRPr lang="en-US" dirty="0"/>
          </a:p>
          <a:p>
            <a:r>
              <a:rPr lang="en-US" dirty="0" smtClean="0"/>
              <a:t>Main </a:t>
            </a:r>
            <a:r>
              <a:rPr lang="en-US" dirty="0"/>
              <a:t>effect of Alignment, </a:t>
            </a:r>
            <a:r>
              <a:rPr lang="en-US" i="1" dirty="0"/>
              <a:t>F</a:t>
            </a:r>
            <a:r>
              <a:rPr lang="en-US" dirty="0"/>
              <a:t>(1,19) = </a:t>
            </a:r>
            <a:r>
              <a:rPr lang="en-US" dirty="0" smtClean="0"/>
              <a:t>12.13, </a:t>
            </a:r>
            <a:r>
              <a:rPr lang="en-US" i="1" dirty="0"/>
              <a:t>p</a:t>
            </a:r>
            <a:r>
              <a:rPr lang="en-US" dirty="0"/>
              <a:t> = .</a:t>
            </a:r>
            <a:r>
              <a:rPr lang="en-US" dirty="0" smtClean="0"/>
              <a:t>0025;</a:t>
            </a:r>
            <a:endParaRPr lang="en-US" dirty="0"/>
          </a:p>
          <a:p>
            <a:r>
              <a:rPr lang="en-US" b="1" dirty="0" smtClean="0"/>
              <a:t>Interaction </a:t>
            </a:r>
            <a:r>
              <a:rPr lang="en-US" b="1" dirty="0"/>
              <a:t>between Cued half and Alignment, </a:t>
            </a:r>
            <a:r>
              <a:rPr lang="en-US" b="1" i="1" dirty="0"/>
              <a:t>F</a:t>
            </a:r>
            <a:r>
              <a:rPr lang="en-US" b="1" dirty="0"/>
              <a:t>(1,19) = </a:t>
            </a:r>
            <a:r>
              <a:rPr lang="en-US" b="1" dirty="0" smtClean="0"/>
              <a:t>19.23, </a:t>
            </a:r>
            <a:r>
              <a:rPr lang="en-US" b="1" i="1" dirty="0"/>
              <a:t>p</a:t>
            </a:r>
            <a:r>
              <a:rPr lang="en-US" b="1" dirty="0"/>
              <a:t> = .</a:t>
            </a:r>
            <a:r>
              <a:rPr lang="en-US" b="1" dirty="0" smtClean="0"/>
              <a:t>0003.</a:t>
            </a:r>
            <a:endParaRPr lang="en-US" b="1" dirty="0"/>
          </a:p>
          <a:p>
            <a:endParaRPr lang="en-US" dirty="0"/>
          </a:p>
          <a:p>
            <a:r>
              <a:rPr lang="en-US" b="1" dirty="0" smtClean="0"/>
              <a:t>Top: </a:t>
            </a:r>
            <a:r>
              <a:rPr lang="en-US" b="1" dirty="0" err="1" smtClean="0"/>
              <a:t>acc</a:t>
            </a:r>
            <a:r>
              <a:rPr lang="en-US" b="1" dirty="0" smtClean="0"/>
              <a:t>(ISA</a:t>
            </a:r>
            <a:r>
              <a:rPr lang="en-US" b="1" dirty="0" smtClean="0"/>
              <a:t>) </a:t>
            </a:r>
            <a:r>
              <a:rPr lang="en-US" b="1" dirty="0" smtClean="0"/>
              <a:t>&lt; </a:t>
            </a:r>
            <a:r>
              <a:rPr lang="en-US" b="1" dirty="0" err="1" smtClean="0"/>
              <a:t>acc</a:t>
            </a:r>
            <a:r>
              <a:rPr lang="en-US" b="1" dirty="0" smtClean="0"/>
              <a:t>(ISM</a:t>
            </a:r>
            <a:r>
              <a:rPr lang="en-US" b="1" dirty="0" smtClean="0"/>
              <a:t>), </a:t>
            </a:r>
            <a:r>
              <a:rPr lang="en-US" b="1" i="1" dirty="0" smtClean="0"/>
              <a:t>t</a:t>
            </a:r>
            <a:r>
              <a:rPr lang="en-US" b="1" dirty="0" smtClean="0"/>
              <a:t>(19) = </a:t>
            </a:r>
            <a:r>
              <a:rPr lang="en-US" b="1" dirty="0" smtClean="0"/>
              <a:t>-5.01</a:t>
            </a:r>
            <a:r>
              <a:rPr lang="en-US" b="1" dirty="0" smtClean="0"/>
              <a:t>, </a:t>
            </a:r>
            <a:r>
              <a:rPr lang="en-US" b="1" i="1" dirty="0" smtClean="0"/>
              <a:t>p</a:t>
            </a:r>
            <a:r>
              <a:rPr lang="en-US" b="1" dirty="0" smtClean="0"/>
              <a:t> </a:t>
            </a:r>
            <a:r>
              <a:rPr lang="en-US" b="1" dirty="0" smtClean="0"/>
              <a:t>&lt;.001</a:t>
            </a:r>
            <a:r>
              <a:rPr lang="en-US" b="1" dirty="0" smtClean="0"/>
              <a:t>; </a:t>
            </a:r>
            <a:r>
              <a:rPr lang="en-US" b="1" dirty="0" smtClean="0"/>
              <a:t>Bottom: </a:t>
            </a:r>
            <a:r>
              <a:rPr lang="en-US" b="1" dirty="0" err="1" smtClean="0"/>
              <a:t>acc</a:t>
            </a:r>
            <a:r>
              <a:rPr lang="en-US" b="1" dirty="0" smtClean="0"/>
              <a:t>(ISA</a:t>
            </a:r>
            <a:r>
              <a:rPr lang="en-US" b="1" dirty="0"/>
              <a:t>) </a:t>
            </a:r>
            <a:r>
              <a:rPr lang="en-US" b="1" dirty="0" smtClean="0"/>
              <a:t>= </a:t>
            </a:r>
            <a:r>
              <a:rPr lang="en-US" b="1" dirty="0" err="1" smtClean="0"/>
              <a:t>acc</a:t>
            </a:r>
            <a:r>
              <a:rPr lang="en-US" b="1" dirty="0" smtClean="0"/>
              <a:t>(ISM</a:t>
            </a:r>
            <a:r>
              <a:rPr lang="en-US" b="1" dirty="0"/>
              <a:t>), </a:t>
            </a:r>
            <a:r>
              <a:rPr lang="en-US" b="1" i="1" dirty="0"/>
              <a:t>t</a:t>
            </a:r>
            <a:r>
              <a:rPr lang="en-US" b="1" dirty="0"/>
              <a:t>(19) = </a:t>
            </a:r>
            <a:r>
              <a:rPr lang="en-US" b="1" dirty="0" smtClean="0"/>
              <a:t>-.13</a:t>
            </a:r>
            <a:r>
              <a:rPr lang="en-US" b="1" dirty="0" smtClean="0"/>
              <a:t>, </a:t>
            </a:r>
            <a:r>
              <a:rPr lang="en-US" b="1" i="1" dirty="0"/>
              <a:t>p</a:t>
            </a:r>
            <a:r>
              <a:rPr lang="en-US" b="1" dirty="0"/>
              <a:t> = </a:t>
            </a:r>
            <a:r>
              <a:rPr lang="en-US" b="1" dirty="0" smtClean="0"/>
              <a:t>.90.</a:t>
            </a:r>
            <a:endParaRPr lang="en-US" b="1" dirty="0" smtClean="0"/>
          </a:p>
        </p:txBody>
      </p:sp>
      <p:pic>
        <p:nvPicPr>
          <p:cNvPr id="1026" name="Picture 2" descr="G:\Post-doc HKU\Haiyang\Cue_Complete\CF_Complete_Cue\Analysis\acc_SameIncongruent a vs. m_cueTB.tif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328" y="476240"/>
            <a:ext cx="5596128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G:\Post-doc HKU\Haiyang\Cue_Complete\CF_Complete_Cue\Analysis\acc_SameIncongruent a vs. m_boxplot_cueTB.tif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245" y="476240"/>
            <a:ext cx="5596128" cy="46634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838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Aligned-Aligned</a:t>
            </a:r>
          </a:p>
          <a:p>
            <a:r>
              <a:rPr lang="en-US" dirty="0" smtClean="0"/>
              <a:t>Aligned-Misaligned</a:t>
            </a:r>
          </a:p>
          <a:p>
            <a:endParaRPr lang="en-US" dirty="0" smtClean="0"/>
          </a:p>
          <a:p>
            <a:r>
              <a:rPr lang="en-US" smtClean="0"/>
              <a:t>Fixation 500ms</a:t>
            </a:r>
            <a:endParaRPr lang="en-US" dirty="0"/>
          </a:p>
          <a:p>
            <a:r>
              <a:rPr lang="en-US" dirty="0" smtClean="0"/>
              <a:t>Study duration 200ms</a:t>
            </a:r>
          </a:p>
          <a:p>
            <a:r>
              <a:rPr lang="en-US" dirty="0" smtClean="0"/>
              <a:t>Test duration 200ms</a:t>
            </a:r>
          </a:p>
          <a:p>
            <a:r>
              <a:rPr lang="en-US" dirty="0" smtClean="0"/>
              <a:t>Response screen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746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1099</TotalTime>
  <Words>696</Words>
  <Application>Microsoft Office PowerPoint</Application>
  <PresentationFormat>自定义</PresentationFormat>
  <Paragraphs>63</Paragraphs>
  <Slides>5</Slides>
  <Notes>4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6" baseType="lpstr"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 luyan</dc:creator>
  <cp:lastModifiedBy>Luyan Ji</cp:lastModifiedBy>
  <cp:revision>48</cp:revision>
  <cp:lastPrinted>2019-07-02T06:24:30Z</cp:lastPrinted>
  <dcterms:created xsi:type="dcterms:W3CDTF">2019-07-02T06:16:13Z</dcterms:created>
  <dcterms:modified xsi:type="dcterms:W3CDTF">2019-08-20T06:42:40Z</dcterms:modified>
</cp:coreProperties>
</file>

<file path=docProps/thumbnail.jpeg>
</file>